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26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73" r:id="rId8"/>
    <p:sldId id="274" r:id="rId9"/>
    <p:sldId id="263" r:id="rId10"/>
    <p:sldId id="266" r:id="rId11"/>
    <p:sldId id="265" r:id="rId12"/>
    <p:sldId id="268" r:id="rId13"/>
    <p:sldId id="269" r:id="rId14"/>
    <p:sldId id="270" r:id="rId15"/>
    <p:sldId id="261" r:id="rId16"/>
    <p:sldId id="267" r:id="rId17"/>
    <p:sldId id="271" r:id="rId18"/>
    <p:sldId id="272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F46F11-4826-4E0F-9830-949E094E6AA0}" v="2" dt="2024-01-24T20:21:34.455"/>
    <p1510:client id="{494FB207-436D-FC06-D63E-F4A6F5F84B39}" v="7" dt="2024-01-25T15:46:42.618"/>
    <p1510:client id="{88F88039-A32F-274F-A546-BB685AB6CC43}" v="23" dt="2024-01-25T05:35:57.024"/>
    <p1510:client id="{C88ECA28-EB71-20AB-ACAE-023B7AA173BB}" v="9" dt="2024-01-24T23:06:13.7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gif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20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799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742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368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0469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237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30009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45443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038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6484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40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487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522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181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8715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23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214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17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03D3BB8-8E15-074A-BB40-A11FF34F9B7D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487FFD2-09E1-BA4C-AD24-0A285092E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99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  <p:sldLayoutId id="2147484038" r:id="rId12"/>
    <p:sldLayoutId id="2147484039" r:id="rId13"/>
    <p:sldLayoutId id="2147484040" r:id="rId14"/>
    <p:sldLayoutId id="2147484041" r:id="rId15"/>
    <p:sldLayoutId id="2147484042" r:id="rId16"/>
    <p:sldLayoutId id="214748404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gif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ool.com/terms/b/blockchain/" TargetMode="External"/><Relationship Id="rId3" Type="http://schemas.openxmlformats.org/officeDocument/2006/relationships/hyperlink" Target="https://en.wikipedia.org/wiki/Non-fungible_token" TargetMode="External"/><Relationship Id="rId7" Type="http://schemas.openxmlformats.org/officeDocument/2006/relationships/hyperlink" Target="https://www.nerdwallet.com/article/investing/cryptocurrency#:~:text=Most%20cryptocurrencies%20are%20based%20on,copy%20of%20the%20historical%20ledger" TargetMode="External"/><Relationship Id="rId2" Type="http://schemas.openxmlformats.org/officeDocument/2006/relationships/hyperlink" Target="https://www.theverge.com/22310188/nft-explainer-what-is-blockchain-crypto-art-faq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ackbrowser.com/blog/types-of-nfts#:~:text=Art%20NFTs%20are%20the%20most,%2C%20profile%20pictures%2C%20and%20avatars" TargetMode="External"/><Relationship Id="rId5" Type="http://schemas.openxmlformats.org/officeDocument/2006/relationships/hyperlink" Target="https://www.coinbase.com/learn/crypto-basics/what-is-defi?utm_source=google_search_nb&amp;utm_medium=cpc&amp;utm_campaign=9943088770&amp;utm_content=127915792732&amp;utm_term=&amp;utm_creative=580583551396&amp;utm_device=c&amp;utm_placement=&amp;utm_network=g&amp;utm_location=9028925&amp;gclid=CjwKCAiA5L2tBhBTEiwAdSxJX48uQ2RHqmkzVb1_nruYI66RNBAJ-s4z6MLo_79erql2jbPdfrRiFBoC2EkQAvD_BwE" TargetMode="External"/><Relationship Id="rId4" Type="http://schemas.openxmlformats.org/officeDocument/2006/relationships/hyperlink" Target="https://en.wikipedia.org/wiki/ERC-721" TargetMode="External"/><Relationship Id="rId9" Type="http://schemas.openxmlformats.org/officeDocument/2006/relationships/hyperlink" Target="https://www.investopedia.com/tech/most-important-cryptocurrencies-other-than-bitcoin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50530-B4CD-908F-004D-0FD44C78C5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Cryptocurrencies &amp; NFTs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EDDC50-3E48-A9C3-D4E1-CBFEEFCF8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Carlos Perches, Ethan Sandman</a:t>
            </a:r>
          </a:p>
        </p:txBody>
      </p:sp>
    </p:spTree>
    <p:extLst>
      <p:ext uri="{BB962C8B-B14F-4D97-AF65-F5344CB8AC3E}">
        <p14:creationId xmlns:p14="http://schemas.microsoft.com/office/powerpoint/2010/main" val="913723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7" name="Rectangle 1066">
            <a:extLst>
              <a:ext uri="{FF2B5EF4-FFF2-40B4-BE49-F238E27FC236}">
                <a16:creationId xmlns:a16="http://schemas.microsoft.com/office/drawing/2014/main" id="{FBCB5FBB-789B-47FD-9A26-8B3DC7AF2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9" name="Group 1068">
            <a:extLst>
              <a:ext uri="{FF2B5EF4-FFF2-40B4-BE49-F238E27FC236}">
                <a16:creationId xmlns:a16="http://schemas.microsoft.com/office/drawing/2014/main" id="{B691FA97-9D59-48F9-B990-2CAF67BF3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1070" name="Picture 1069">
              <a:extLst>
                <a:ext uri="{FF2B5EF4-FFF2-40B4-BE49-F238E27FC236}">
                  <a16:creationId xmlns:a16="http://schemas.microsoft.com/office/drawing/2014/main" id="{03CD631C-F900-4674-AC54-9FE7299BA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071" name="Rectangle 1070">
              <a:extLst>
                <a:ext uri="{FF2B5EF4-FFF2-40B4-BE49-F238E27FC236}">
                  <a16:creationId xmlns:a16="http://schemas.microsoft.com/office/drawing/2014/main" id="{B569315C-0883-441B-8A8B-6BDE706B5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1072" name="Picture 1071">
              <a:extLst>
                <a:ext uri="{FF2B5EF4-FFF2-40B4-BE49-F238E27FC236}">
                  <a16:creationId xmlns:a16="http://schemas.microsoft.com/office/drawing/2014/main" id="{83C15351-BD7A-4EAA-9B08-4111C36C9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073" name="Picture 1072">
              <a:extLst>
                <a:ext uri="{FF2B5EF4-FFF2-40B4-BE49-F238E27FC236}">
                  <a16:creationId xmlns:a16="http://schemas.microsoft.com/office/drawing/2014/main" id="{AC87C29A-ED4D-4D46-8B1D-B2634B8A8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558C62-AF7F-E974-5B82-4FF458D8F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101" y="982132"/>
            <a:ext cx="6354633" cy="1303867"/>
          </a:xfrm>
        </p:spPr>
        <p:txBody>
          <a:bodyPr>
            <a:normAutofit/>
          </a:bodyPr>
          <a:lstStyle/>
          <a:p>
            <a:r>
              <a:rPr lang="en-US"/>
              <a:t>Types of NFTs</a:t>
            </a:r>
          </a:p>
        </p:txBody>
      </p:sp>
      <p:cxnSp>
        <p:nvCxnSpPr>
          <p:cNvPr id="1075" name="Straight Connector 1074">
            <a:extLst>
              <a:ext uri="{FF2B5EF4-FFF2-40B4-BE49-F238E27FC236}">
                <a16:creationId xmlns:a16="http://schemas.microsoft.com/office/drawing/2014/main" id="{6355C863-70ED-4535-B24F-C8E57F68A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77057" y="2400639"/>
            <a:ext cx="57607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A3336-B49B-ECC4-F65B-4EC16F1BC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385" y="2400639"/>
            <a:ext cx="6380065" cy="3475229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1700"/>
              <a:t>Digital Art</a:t>
            </a:r>
            <a:endParaRPr lang="en-US" sz="1600"/>
          </a:p>
          <a:p>
            <a:pPr lvl="1">
              <a:lnSpc>
                <a:spcPct val="90000"/>
              </a:lnSpc>
            </a:pPr>
            <a:r>
              <a:rPr lang="en-US" sz="1600"/>
              <a:t>Algorithmically generated, also most popular type of NFT</a:t>
            </a:r>
          </a:p>
          <a:p>
            <a:pPr>
              <a:lnSpc>
                <a:spcPct val="90000"/>
              </a:lnSpc>
            </a:pPr>
            <a:r>
              <a:rPr lang="en-US" sz="1700"/>
              <a:t>GIFS</a:t>
            </a:r>
          </a:p>
          <a:p>
            <a:pPr lvl="1">
              <a:lnSpc>
                <a:spcPct val="90000"/>
              </a:lnSpc>
            </a:pPr>
            <a:r>
              <a:rPr lang="en-US" sz="1600"/>
              <a:t>Allows the author to tokenize their animation, which gives them ownership of the animation</a:t>
            </a:r>
          </a:p>
          <a:p>
            <a:pPr>
              <a:lnSpc>
                <a:spcPct val="90000"/>
              </a:lnSpc>
            </a:pPr>
            <a:r>
              <a:rPr lang="en-US" sz="1700"/>
              <a:t>Virtual land and real-estate</a:t>
            </a:r>
          </a:p>
          <a:p>
            <a:pPr lvl="1">
              <a:lnSpc>
                <a:spcPct val="90000"/>
              </a:lnSpc>
            </a:pPr>
            <a:r>
              <a:rPr lang="en-US" sz="1600"/>
              <a:t>People are paying millions to buy virtual land in the “Metaverse”</a:t>
            </a:r>
          </a:p>
          <a:p>
            <a:pPr>
              <a:lnSpc>
                <a:spcPct val="90000"/>
              </a:lnSpc>
            </a:pPr>
            <a:r>
              <a:rPr lang="en-US" sz="1700"/>
              <a:t>Music NFTs</a:t>
            </a:r>
          </a:p>
          <a:p>
            <a:pPr lvl="1">
              <a:lnSpc>
                <a:spcPct val="90000"/>
              </a:lnSpc>
            </a:pPr>
            <a:r>
              <a:rPr lang="en-US" sz="1600"/>
              <a:t>Used by artists, to allow them to sell their music directly to their fans</a:t>
            </a:r>
          </a:p>
          <a:p>
            <a:pPr>
              <a:lnSpc>
                <a:spcPct val="90000"/>
              </a:lnSpc>
            </a:pPr>
            <a:r>
              <a:rPr lang="en-US" sz="1700"/>
              <a:t>Trading cards and collectables </a:t>
            </a:r>
          </a:p>
          <a:p>
            <a:pPr lvl="1">
              <a:lnSpc>
                <a:spcPct val="90000"/>
              </a:lnSpc>
            </a:pPr>
            <a:r>
              <a:rPr lang="en-US" sz="1600"/>
              <a:t>Like trading cards in real life, this form of trade is also in NFT form which allows people to collect trading cards online as well</a:t>
            </a:r>
          </a:p>
        </p:txBody>
      </p:sp>
      <p:pic>
        <p:nvPicPr>
          <p:cNvPr id="1028" name="Picture 4" descr="Work Coding GIF by Pudgy Penguins">
            <a:extLst>
              <a:ext uri="{FF2B5EF4-FFF2-40B4-BE49-F238E27FC236}">
                <a16:creationId xmlns:a16="http://schemas.microsoft.com/office/drawing/2014/main" id="{E4B79964-D0C1-7789-6CFC-1235CABC4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23691" y="1158024"/>
            <a:ext cx="2066544" cy="2066544"/>
          </a:xfrm>
          <a:prstGeom prst="rect">
            <a:avLst/>
          </a:prstGeom>
          <a:noFill/>
          <a:ln w="57150" cmpd="thickThin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 went from having to borrow money to making $4m in a day': how NFTs are  shaking up the art world | Digital art | The Guardian">
            <a:extLst>
              <a:ext uri="{FF2B5EF4-FFF2-40B4-BE49-F238E27FC236}">
                <a16:creationId xmlns:a16="http://schemas.microsoft.com/office/drawing/2014/main" id="{F89B51BF-0C8B-0026-0493-0A84651571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8" r="32688" b="-2"/>
          <a:stretch/>
        </p:blipFill>
        <p:spPr bwMode="auto">
          <a:xfrm>
            <a:off x="8523691" y="3564783"/>
            <a:ext cx="2130294" cy="2532479"/>
          </a:xfrm>
          <a:prstGeom prst="rect">
            <a:avLst/>
          </a:prstGeom>
          <a:noFill/>
          <a:ln w="57150" cmpd="thickThin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8611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CA3A-5ABF-9EF3-E7E8-4993E2811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About NFTs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168E5-6BF5-6B4C-9CC3-E5463292C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635" y="2422477"/>
            <a:ext cx="9601196" cy="3743739"/>
          </a:xfrm>
        </p:spPr>
        <p:txBody>
          <a:bodyPr>
            <a:normAutofit lnSpcReduction="10000"/>
          </a:bodyPr>
          <a:lstStyle/>
          <a:p>
            <a:r>
              <a:rPr lang="en-US"/>
              <a:t>Most NFTs are part of the Ethereum Blockchain</a:t>
            </a:r>
          </a:p>
          <a:p>
            <a:pPr lvl="1"/>
            <a:r>
              <a:rPr lang="en-US"/>
              <a:t>Blockchain is used to keep track of who owns each NFT and tracks any trades that happen</a:t>
            </a:r>
          </a:p>
          <a:p>
            <a:r>
              <a:rPr lang="en-US"/>
              <a:t>NFTs are used to represent people's online property/belongings</a:t>
            </a:r>
          </a:p>
          <a:p>
            <a:r>
              <a:rPr lang="en-US"/>
              <a:t>Meant to be easily transferable, verifiable, and safe from fraud</a:t>
            </a:r>
          </a:p>
          <a:p>
            <a:r>
              <a:rPr lang="en-US"/>
              <a:t>Created by minting tokens</a:t>
            </a:r>
          </a:p>
          <a:p>
            <a:pPr lvl="1"/>
            <a:r>
              <a:rPr lang="en-US"/>
              <a:t>This is where the person’s asset is given an identifier and then uploaded to the blockchain</a:t>
            </a:r>
          </a:p>
          <a:p>
            <a:r>
              <a:rPr lang="en-US"/>
              <a:t>NFTs also follow standardization to work with Blockchain</a:t>
            </a:r>
          </a:p>
        </p:txBody>
      </p:sp>
    </p:spTree>
    <p:extLst>
      <p:ext uri="{BB962C8B-B14F-4D97-AF65-F5344CB8AC3E}">
        <p14:creationId xmlns:p14="http://schemas.microsoft.com/office/powerpoint/2010/main" val="596406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691E2-C832-409C-A6EB-C644E229D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/>
              <a:t>ERC-721(Ethereum Request for Comments 721) Standard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0C675-C271-2EE8-3633-A644F3E6F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One of the more popular standards that formalized NFTs name</a:t>
            </a:r>
          </a:p>
          <a:p>
            <a:r>
              <a:rPr lang="en-US"/>
              <a:t>Allowed for authentication and ownership </a:t>
            </a:r>
          </a:p>
          <a:p>
            <a:r>
              <a:rPr lang="en-US"/>
              <a:t>Ensures no NFT will be the same </a:t>
            </a:r>
          </a:p>
          <a:p>
            <a:r>
              <a:rPr lang="en-US"/>
              <a:t>An ETH game called CrptoKitties is what led to the first true legitimate token standard ERC-721</a:t>
            </a:r>
          </a:p>
          <a:p>
            <a:r>
              <a:rPr lang="en-US"/>
              <a:t>These types of standards are incorporated into developer's smart contracts </a:t>
            </a:r>
          </a:p>
          <a:p>
            <a:r>
              <a:rPr lang="en-US"/>
              <a:t>Many other standards also exist </a:t>
            </a:r>
          </a:p>
        </p:txBody>
      </p:sp>
    </p:spTree>
    <p:extLst>
      <p:ext uri="{BB962C8B-B14F-4D97-AF65-F5344CB8AC3E}">
        <p14:creationId xmlns:p14="http://schemas.microsoft.com/office/powerpoint/2010/main" val="2349304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E76B2-0342-B931-27AA-41851ED94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/>
              <a:t>Smart Contracts</a:t>
            </a:r>
          </a:p>
        </p:txBody>
      </p:sp>
      <p:pic>
        <p:nvPicPr>
          <p:cNvPr id="5" name="Picture 8" descr="Blockchain and smart contract for IoT enabled smart agriculture [PeerJ]">
            <a:extLst>
              <a:ext uri="{FF2B5EF4-FFF2-40B4-BE49-F238E27FC236}">
                <a16:creationId xmlns:a16="http://schemas.microsoft.com/office/drawing/2014/main" id="{FCDDDD34-0598-561B-8FBE-07C8A42B8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5689" y="3166281"/>
            <a:ext cx="4251277" cy="1781032"/>
          </a:xfrm>
          <a:prstGeom prst="rect">
            <a:avLst/>
          </a:prstGeom>
          <a:noFill/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9" name="Content Placeholder 3079">
            <a:extLst>
              <a:ext uri="{FF2B5EF4-FFF2-40B4-BE49-F238E27FC236}">
                <a16:creationId xmlns:a16="http://schemas.microsoft.com/office/drawing/2014/main" id="{33747384-2242-0451-94B4-D85E45675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3916" y="2556932"/>
            <a:ext cx="5662679" cy="3318936"/>
          </a:xfrm>
        </p:spPr>
        <p:txBody>
          <a:bodyPr>
            <a:normAutofit/>
          </a:bodyPr>
          <a:lstStyle/>
          <a:p>
            <a:r>
              <a:rPr lang="en-US"/>
              <a:t>5 main steps in a smart contract</a:t>
            </a:r>
          </a:p>
          <a:p>
            <a:pPr lvl="1"/>
            <a:r>
              <a:rPr lang="en-US"/>
              <a:t>Offer</a:t>
            </a:r>
          </a:p>
          <a:p>
            <a:pPr lvl="1"/>
            <a:r>
              <a:rPr lang="en-US"/>
              <a:t>Negotiation </a:t>
            </a:r>
          </a:p>
          <a:p>
            <a:pPr lvl="1"/>
            <a:r>
              <a:rPr lang="en-US"/>
              <a:t>Approval</a:t>
            </a:r>
          </a:p>
          <a:p>
            <a:pPr lvl="1"/>
            <a:r>
              <a:rPr lang="en-US"/>
              <a:t>Satisfying Conditions</a:t>
            </a:r>
          </a:p>
          <a:p>
            <a:pPr lvl="1"/>
            <a:r>
              <a:rPr lang="en-US"/>
              <a:t>Transaction </a:t>
            </a:r>
          </a:p>
        </p:txBody>
      </p:sp>
    </p:spTree>
    <p:extLst>
      <p:ext uri="{BB962C8B-B14F-4D97-AF65-F5344CB8AC3E}">
        <p14:creationId xmlns:p14="http://schemas.microsoft.com/office/powerpoint/2010/main" val="37770668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7E4F490-FA76-4FF0-B36A-72B01E1175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5C8C51A-4ECF-4857-8298-6C8334C7F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741C46E-A2A6-4DF0-84BD-502A2E56D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sq">
            <a:solidFill>
              <a:srgbClr val="FFFFFF">
                <a:alpha val="80000"/>
              </a:srgbClr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3A8CA4-B6BB-D8A5-B5A3-06046E941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Why use Smart Contracts?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7CE4C0A-D88E-41BB-8F06-8C0E2604B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B2352-55F1-518F-2C72-BA5A3D988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0360" y="469900"/>
            <a:ext cx="5953630" cy="540596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Benefits of Smart Contracts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Cost-effective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Time saving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Secure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Accurate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Speed</a:t>
            </a:r>
          </a:p>
        </p:txBody>
      </p:sp>
    </p:spTree>
    <p:extLst>
      <p:ext uri="{BB962C8B-B14F-4D97-AF65-F5344CB8AC3E}">
        <p14:creationId xmlns:p14="http://schemas.microsoft.com/office/powerpoint/2010/main" val="3392658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5E946-6F2D-3649-8C5D-B6270752A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The Dark Side of Crypto/NFTs: Understanding Scam Risks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2F03C-080E-DBF9-CDCA-51C7B94AB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Crypto and NFTs have many pros but with all things, there are bound to be downsides </a:t>
            </a:r>
          </a:p>
          <a:p>
            <a:r>
              <a:rPr lang="en-US"/>
              <a:t>Types of scams</a:t>
            </a:r>
          </a:p>
          <a:p>
            <a:pPr lvl="1"/>
            <a:r>
              <a:rPr lang="en-US"/>
              <a:t>Pump-and-Dump Scams</a:t>
            </a:r>
          </a:p>
          <a:p>
            <a:pPr lvl="1"/>
            <a:r>
              <a:rPr lang="en-US"/>
              <a:t>Phishing Scams</a:t>
            </a:r>
          </a:p>
          <a:p>
            <a:pPr lvl="1"/>
            <a:r>
              <a:rPr lang="en-US"/>
              <a:t>Counterfeit/Plagiarized NFTs</a:t>
            </a:r>
          </a:p>
          <a:p>
            <a:pPr lvl="2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88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23" name="Rectangle 2122">
            <a:extLst>
              <a:ext uri="{FF2B5EF4-FFF2-40B4-BE49-F238E27FC236}">
                <a16:creationId xmlns:a16="http://schemas.microsoft.com/office/drawing/2014/main" id="{FBCB5FBB-789B-47FD-9A26-8B3DC7AF2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24" name="Group 2123">
            <a:extLst>
              <a:ext uri="{FF2B5EF4-FFF2-40B4-BE49-F238E27FC236}">
                <a16:creationId xmlns:a16="http://schemas.microsoft.com/office/drawing/2014/main" id="{B691FA97-9D59-48F9-B990-2CAF67BF3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2114" name="Picture 2113">
              <a:extLst>
                <a:ext uri="{FF2B5EF4-FFF2-40B4-BE49-F238E27FC236}">
                  <a16:creationId xmlns:a16="http://schemas.microsoft.com/office/drawing/2014/main" id="{03CD631C-F900-4674-AC54-9FE7299BA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115" name="Rectangle 2114">
              <a:extLst>
                <a:ext uri="{FF2B5EF4-FFF2-40B4-BE49-F238E27FC236}">
                  <a16:creationId xmlns:a16="http://schemas.microsoft.com/office/drawing/2014/main" id="{B569315C-0883-441B-8A8B-6BDE706B5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2116" name="Picture 2115">
              <a:extLst>
                <a:ext uri="{FF2B5EF4-FFF2-40B4-BE49-F238E27FC236}">
                  <a16:creationId xmlns:a16="http://schemas.microsoft.com/office/drawing/2014/main" id="{83C15351-BD7A-4EAA-9B08-4111C36C9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2117" name="Picture 2116">
              <a:extLst>
                <a:ext uri="{FF2B5EF4-FFF2-40B4-BE49-F238E27FC236}">
                  <a16:creationId xmlns:a16="http://schemas.microsoft.com/office/drawing/2014/main" id="{AC87C29A-ED4D-4D46-8B1D-B2634B8A8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30B8D6F-C424-2181-2C9E-69875883A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101" y="982132"/>
            <a:ext cx="6354633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/>
              <a:t>Logan Paul’s Crypto Zoo Pump-and-Dump Scam</a:t>
            </a:r>
          </a:p>
        </p:txBody>
      </p:sp>
      <p:cxnSp>
        <p:nvCxnSpPr>
          <p:cNvPr id="2125" name="Straight Connector 2124">
            <a:extLst>
              <a:ext uri="{FF2B5EF4-FFF2-40B4-BE49-F238E27FC236}">
                <a16:creationId xmlns:a16="http://schemas.microsoft.com/office/drawing/2014/main" id="{6355C863-70ED-4535-B24F-C8E57F68A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77057" y="2400639"/>
            <a:ext cx="57607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06" name="Content Placeholder 2055">
            <a:extLst>
              <a:ext uri="{FF2B5EF4-FFF2-40B4-BE49-F238E27FC236}">
                <a16:creationId xmlns:a16="http://schemas.microsoft.com/office/drawing/2014/main" id="{A18BA6CB-D9A9-2A01-3A5E-E589EA313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385" y="2556932"/>
            <a:ext cx="6380065" cy="3318936"/>
          </a:xfrm>
        </p:spPr>
        <p:txBody>
          <a:bodyPr>
            <a:normAutofit/>
          </a:bodyPr>
          <a:lstStyle/>
          <a:p>
            <a:r>
              <a:rPr lang="en-US" sz="2000"/>
              <a:t>In 2021 Logan Paul via Twitter continuously promoted Crypto Zoo as the next big thing</a:t>
            </a:r>
          </a:p>
          <a:p>
            <a:r>
              <a:rPr lang="en-US" sz="2000"/>
              <a:t> A game where users would purchase NFT eggs with ETH or ZOO token and hatch them to reveal unique animals</a:t>
            </a:r>
          </a:p>
          <a:p>
            <a:r>
              <a:rPr lang="en-US" sz="2000"/>
              <a:t>It quickly gained popularity and the in-game currency boomed in value</a:t>
            </a:r>
          </a:p>
          <a:p>
            <a:r>
              <a:rPr lang="en-US" sz="2000"/>
              <a:t>Logan Paul’s team then sold and walked away with the profits</a:t>
            </a:r>
          </a:p>
        </p:txBody>
      </p:sp>
      <p:pic>
        <p:nvPicPr>
          <p:cNvPr id="2052" name="Picture 4" descr="The Truth Behind CryptoZoo's Alleged NFT Scam - ChainPlay.gg">
            <a:extLst>
              <a:ext uri="{FF2B5EF4-FFF2-40B4-BE49-F238E27FC236}">
                <a16:creationId xmlns:a16="http://schemas.microsoft.com/office/drawing/2014/main" id="{70D1379F-D746-F712-84EB-3D8928028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88046" y="1160059"/>
            <a:ext cx="3122078" cy="1873439"/>
          </a:xfrm>
          <a:prstGeom prst="rect">
            <a:avLst/>
          </a:prstGeom>
          <a:noFill/>
          <a:ln w="57150" cmpd="thickThin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ryptoZoo: Rise and Fall of Logan Paul's NFT Project">
            <a:extLst>
              <a:ext uri="{FF2B5EF4-FFF2-40B4-BE49-F238E27FC236}">
                <a16:creationId xmlns:a16="http://schemas.microsoft.com/office/drawing/2014/main" id="{0EE84121-E2E7-B65F-92C7-46C5688F1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61348" y="3428107"/>
            <a:ext cx="3575475" cy="2160705"/>
          </a:xfrm>
          <a:prstGeom prst="rect">
            <a:avLst/>
          </a:prstGeom>
          <a:noFill/>
          <a:ln w="57150" cmpd="thickThin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9639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ABE2E-F52A-97CD-CB6D-7421900C3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Decentralized Finance(DeFi)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EE010-0BBE-26E5-FFAF-E617BB662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Purpose of DeFi is to remove third parties from financial transactions</a:t>
            </a:r>
          </a:p>
          <a:p>
            <a:r>
              <a:rPr lang="en-US"/>
              <a:t>Like a bank except without all the hassle</a:t>
            </a:r>
          </a:p>
          <a:p>
            <a:r>
              <a:rPr lang="en-US"/>
              <a:t>DeFi is much faster</a:t>
            </a:r>
          </a:p>
          <a:p>
            <a:r>
              <a:rPr lang="en-US"/>
              <a:t>DeFi is fairly new as it was released in 2009 alongside bitcoin</a:t>
            </a:r>
          </a:p>
          <a:p>
            <a:r>
              <a:rPr lang="en-US"/>
              <a:t>DeFi is still an up-and-coming thing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66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4" name="Rectangle 4123">
            <a:extLst>
              <a:ext uri="{FF2B5EF4-FFF2-40B4-BE49-F238E27FC236}">
                <a16:creationId xmlns:a16="http://schemas.microsoft.com/office/drawing/2014/main" id="{06824FB2-0837-4FB5-BD83-F32303E59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6" name="Rectangle 4125">
            <a:extLst>
              <a:ext uri="{FF2B5EF4-FFF2-40B4-BE49-F238E27FC236}">
                <a16:creationId xmlns:a16="http://schemas.microsoft.com/office/drawing/2014/main" id="{26A90022-5417-4ECC-BC1A-3055E8A32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88137"/>
            <a:ext cx="11227442" cy="5883295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14300" dist="127000" dir="48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pic>
        <p:nvPicPr>
          <p:cNvPr id="4100" name="Picture 4" descr="Top DeFi Projects Built on the Solana Blockchain - Rejolut">
            <a:extLst>
              <a:ext uri="{FF2B5EF4-FFF2-40B4-BE49-F238E27FC236}">
                <a16:creationId xmlns:a16="http://schemas.microsoft.com/office/drawing/2014/main" id="{135D7C2E-7028-93C9-EEF4-C1E7E1CA15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6893"/>
          <a:stretch/>
        </p:blipFill>
        <p:spPr bwMode="auto">
          <a:xfrm>
            <a:off x="486138" y="486353"/>
            <a:ext cx="11227442" cy="5885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28" name="Rectangle 4127">
            <a:extLst>
              <a:ext uri="{FF2B5EF4-FFF2-40B4-BE49-F238E27FC236}">
                <a16:creationId xmlns:a16="http://schemas.microsoft.com/office/drawing/2014/main" id="{E60E9E22-B18F-41BA-B265-B5EC4E88A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3537-A878-DD7B-3BBC-F6F2FC2E0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Pros of DeFi</a:t>
            </a:r>
          </a:p>
        </p:txBody>
      </p:sp>
      <p:cxnSp>
        <p:nvCxnSpPr>
          <p:cNvPr id="4130" name="Straight Connector 4129">
            <a:extLst>
              <a:ext uri="{FF2B5EF4-FFF2-40B4-BE49-F238E27FC236}">
                <a16:creationId xmlns:a16="http://schemas.microsoft.com/office/drawing/2014/main" id="{197422B7-70DC-4B4A-A29D-3FEFBC52F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21" name="Content Placeholder 4120">
            <a:extLst>
              <a:ext uri="{FF2B5EF4-FFF2-40B4-BE49-F238E27FC236}">
                <a16:creationId xmlns:a16="http://schemas.microsoft.com/office/drawing/2014/main" id="{7D70B809-B1BC-DCBD-1B3F-C9B88B3F7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DeFi is not subject to private information unlike banks </a:t>
            </a:r>
          </a:p>
          <a:p>
            <a:r>
              <a:rPr lang="en-US">
                <a:solidFill>
                  <a:schemeClr val="tx1"/>
                </a:solidFill>
              </a:rPr>
              <a:t>Using DeFi allows for autonomy </a:t>
            </a:r>
          </a:p>
          <a:p>
            <a:r>
              <a:rPr lang="en-US">
                <a:solidFill>
                  <a:schemeClr val="tx1"/>
                </a:solidFill>
              </a:rPr>
              <a:t>Reduced risk of fraud</a:t>
            </a:r>
          </a:p>
          <a:p>
            <a:r>
              <a:rPr lang="en-US">
                <a:solidFill>
                  <a:schemeClr val="tx1"/>
                </a:solidFill>
              </a:rPr>
              <a:t>Users have full control of data</a:t>
            </a:r>
          </a:p>
          <a:p>
            <a:r>
              <a:rPr lang="en-US">
                <a:solidFill>
                  <a:schemeClr val="tx1"/>
                </a:solidFill>
              </a:rPr>
              <a:t>DeFi allows users to be flexible with their assets  </a:t>
            </a:r>
          </a:p>
        </p:txBody>
      </p:sp>
      <p:grpSp>
        <p:nvGrpSpPr>
          <p:cNvPr id="4132" name="Group 4131">
            <a:extLst>
              <a:ext uri="{FF2B5EF4-FFF2-40B4-BE49-F238E27FC236}">
                <a16:creationId xmlns:a16="http://schemas.microsoft.com/office/drawing/2014/main" id="{8BB24324-5A4E-4C42-935B-753C3E59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56762" y="2"/>
            <a:ext cx="658368" cy="6856213"/>
            <a:chOff x="5756762" y="2"/>
            <a:chExt cx="658368" cy="6856213"/>
          </a:xfrm>
        </p:grpSpPr>
        <p:sp useBgFill="1">
          <p:nvSpPr>
            <p:cNvPr id="4133" name="Rounded Rectangle 24">
              <a:extLst>
                <a:ext uri="{FF2B5EF4-FFF2-40B4-BE49-F238E27FC236}">
                  <a16:creationId xmlns:a16="http://schemas.microsoft.com/office/drawing/2014/main" id="{08C64383-1D43-4B64-9FEE-83A353A01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063086" y="426382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34" name="Picture 4133">
              <a:extLst>
                <a:ext uri="{FF2B5EF4-FFF2-40B4-BE49-F238E27FC236}">
                  <a16:creationId xmlns:a16="http://schemas.microsoft.com/office/drawing/2014/main" id="{F3794BD8-B07A-436C-ABAE-C8332F2EE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sp useBgFill="1">
          <p:nvSpPr>
            <p:cNvPr id="4135" name="Rounded Rectangle 26">
              <a:extLst>
                <a:ext uri="{FF2B5EF4-FFF2-40B4-BE49-F238E27FC236}">
                  <a16:creationId xmlns:a16="http://schemas.microsoft.com/office/drawing/2014/main" id="{67CC6EE7-19BF-4297-B8A8-674EEFDB9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063086" y="5769570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36" name="Picture 4135">
              <a:extLst>
                <a:ext uri="{FF2B5EF4-FFF2-40B4-BE49-F238E27FC236}">
                  <a16:creationId xmlns:a16="http://schemas.microsoft.com/office/drawing/2014/main" id="{F7B947B7-61FC-4697-BB5C-F6A89C4E6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84563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F8435-0BF2-69DB-AE49-6D3ED634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6111E-F377-83F9-3A16-514C9921D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100">
                <a:latin typeface="Calibri"/>
                <a:ea typeface="Calibri"/>
                <a:cs typeface="Calibri"/>
                <a:hlinkClick r:id="rId2"/>
              </a:rPr>
              <a:t>https://www.theverge.com/22310188/nft-explainer-what-is-blockchain-crypto-art-faq</a:t>
            </a:r>
          </a:p>
          <a:p>
            <a:pPr>
              <a:buSzPct val="114999"/>
            </a:pPr>
            <a:r>
              <a:rPr lang="en-US" sz="1100">
                <a:ea typeface="+mn-lt"/>
                <a:cs typeface="+mn-lt"/>
                <a:hlinkClick r:id="rId3"/>
              </a:rPr>
              <a:t>https://en.wikipedia.org/wiki/Non-fungible_token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>
              <a:buSzPct val="114999"/>
            </a:pPr>
            <a:r>
              <a:rPr lang="en-US" sz="1100">
                <a:ea typeface="+mn-lt"/>
                <a:cs typeface="+mn-lt"/>
                <a:hlinkClick r:id="rId4"/>
              </a:rPr>
              <a:t>https://en.wikipedia.org/wiki/ERC-721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>
              <a:buSzPct val="114999"/>
            </a:pPr>
            <a:r>
              <a:rPr lang="en-US" sz="1100">
                <a:ea typeface="+mn-lt"/>
                <a:cs typeface="+mn-lt"/>
                <a:hlinkClick r:id="rId5"/>
              </a:rPr>
              <a:t>https://www.coinbase.com/learn/crypto-basics/what-is-defi?utm_source=google_search_nb&amp;utm_medium=cpc&amp;utm_campaign=9943088770&amp;utm_content=127915792732&amp;utm_term=&amp;utm_creative=580583551396&amp;utm_device=c&amp;utm_placement=&amp;utm_network=g&amp;utm_location=9028925&amp;gclid=CjwKCAiA5L2tBhBTEiwAdSxJX48uQ2RHqmkzVb1_nruYI66RNBAJ-s4z6MLo_79erql2jbPdfrRiFBoC2EkQAvD_BwE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>
              <a:buSzPct val="114999"/>
            </a:pPr>
            <a:r>
              <a:rPr lang="en-US" sz="1100">
                <a:ea typeface="+mn-lt"/>
                <a:cs typeface="+mn-lt"/>
                <a:hlinkClick r:id="rId6"/>
              </a:rPr>
              <a:t>https://stackbrowser.com/blog/types-of-nfts#:~:text=Art%20NFTs%20are%20the%20most,%2C%20profile%20pictures%2C%20and%20avatars</a:t>
            </a:r>
            <a:r>
              <a:rPr lang="en-US" sz="1100">
                <a:ea typeface="+mn-lt"/>
                <a:cs typeface="+mn-lt"/>
              </a:rPr>
              <a:t>.</a:t>
            </a:r>
          </a:p>
          <a:p>
            <a:pPr>
              <a:buSzPct val="114999"/>
            </a:pPr>
            <a:r>
              <a:rPr lang="en-US" sz="1100">
                <a:ea typeface="Calibri"/>
                <a:cs typeface="Calibri"/>
                <a:hlinkClick r:id="rId7"/>
              </a:rPr>
              <a:t>https://www.nerdwallet.com/article/investing/cryptocurrency#:~:text=Most%20cryptocurrencies%20are%20based%20on,copy%20of%20the%20historical%20ledger</a:t>
            </a:r>
            <a:endParaRPr lang="en-US" sz="1100">
              <a:ea typeface="Calibri"/>
              <a:cs typeface="Calibri"/>
            </a:endParaRPr>
          </a:p>
          <a:p>
            <a:pPr>
              <a:buSzPct val="114999"/>
            </a:pPr>
            <a:r>
              <a:rPr lang="en-US" sz="1100">
                <a:ea typeface="Calibri"/>
                <a:cs typeface="Calibri"/>
                <a:hlinkClick r:id="rId8"/>
              </a:rPr>
              <a:t>https://www.fool.com/terms/b/blockchain/</a:t>
            </a:r>
            <a:endParaRPr lang="en-US" sz="1100">
              <a:ea typeface="Calibri"/>
              <a:cs typeface="Calibri"/>
            </a:endParaRPr>
          </a:p>
          <a:p>
            <a:pPr>
              <a:buSzPct val="114999"/>
            </a:pPr>
            <a:r>
              <a:rPr lang="en-US" sz="1100">
                <a:ea typeface="Calibri"/>
                <a:cs typeface="Calibri"/>
                <a:hlinkClick r:id="rId9"/>
              </a:rPr>
              <a:t>https://</a:t>
            </a:r>
            <a:r>
              <a:rPr lang="en-US" sz="1100" err="1">
                <a:ea typeface="Calibri"/>
                <a:cs typeface="Calibri"/>
                <a:hlinkClick r:id="rId9"/>
              </a:rPr>
              <a:t>www.investopedia.com</a:t>
            </a:r>
            <a:r>
              <a:rPr lang="en-US" sz="1100">
                <a:ea typeface="Calibri"/>
                <a:cs typeface="Calibri"/>
                <a:hlinkClick r:id="rId9"/>
              </a:rPr>
              <a:t>/tech/most-important-cryptocurrencies-other-than-bitcoin/</a:t>
            </a:r>
            <a:endParaRPr lang="en-US" sz="1100">
              <a:ea typeface="Calibri"/>
              <a:cs typeface="Calibri"/>
            </a:endParaRPr>
          </a:p>
          <a:p>
            <a:pPr>
              <a:buSzPct val="114999"/>
            </a:pPr>
            <a:endParaRPr lang="en-US" sz="110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09939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C9367BBE-1BCD-4C08-8822-9A9708CFF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9" name="Group 1038">
            <a:extLst>
              <a:ext uri="{FF2B5EF4-FFF2-40B4-BE49-F238E27FC236}">
                <a16:creationId xmlns:a16="http://schemas.microsoft.com/office/drawing/2014/main" id="{28ED2243-B029-4AE6-971E-F8837B2AF3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040" name="Rectangle 1039">
              <a:extLst>
                <a:ext uri="{FF2B5EF4-FFF2-40B4-BE49-F238E27FC236}">
                  <a16:creationId xmlns:a16="http://schemas.microsoft.com/office/drawing/2014/main" id="{D59B5956-0FD8-4210-A340-EA19067512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41" name="Group 1040">
              <a:extLst>
                <a:ext uri="{FF2B5EF4-FFF2-40B4-BE49-F238E27FC236}">
                  <a16:creationId xmlns:a16="http://schemas.microsoft.com/office/drawing/2014/main" id="{6A569481-0F8D-40B8-AFF4-32327BB09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1042" name="Picture 1041">
                <a:extLst>
                  <a:ext uri="{FF2B5EF4-FFF2-40B4-BE49-F238E27FC236}">
                    <a16:creationId xmlns:a16="http://schemas.microsoft.com/office/drawing/2014/main" id="{4D699497-DC13-44A1-A183-7E22B66938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1043" name="Rectangle 1042">
                <a:extLst>
                  <a:ext uri="{FF2B5EF4-FFF2-40B4-BE49-F238E27FC236}">
                    <a16:creationId xmlns:a16="http://schemas.microsoft.com/office/drawing/2014/main" id="{CDBAD79F-FCB6-4DCE-936E-862352283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pic>
            <p:nvPicPr>
              <p:cNvPr id="1044" name="Picture 1043">
                <a:extLst>
                  <a:ext uri="{FF2B5EF4-FFF2-40B4-BE49-F238E27FC236}">
                    <a16:creationId xmlns:a16="http://schemas.microsoft.com/office/drawing/2014/main" id="{598B8DDE-9C21-4CB1-B681-4B1F7BD8D6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1045" name="Picture 1044">
                <a:extLst>
                  <a:ext uri="{FF2B5EF4-FFF2-40B4-BE49-F238E27FC236}">
                    <a16:creationId xmlns:a16="http://schemas.microsoft.com/office/drawing/2014/main" id="{71AE243C-8484-4AF8-92B9-350951958E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0397040-F37B-0B73-1D6C-F3CB32310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564" y="982132"/>
            <a:ext cx="4561069" cy="1416721"/>
          </a:xfrm>
        </p:spPr>
        <p:txBody>
          <a:bodyPr>
            <a:normAutofit/>
          </a:bodyPr>
          <a:lstStyle/>
          <a:p>
            <a:r>
              <a:rPr lang="en-US" sz="4000"/>
              <a:t>Introduction</a:t>
            </a:r>
          </a:p>
        </p:txBody>
      </p:sp>
      <p:cxnSp>
        <p:nvCxnSpPr>
          <p:cNvPr id="1047" name="Straight Connector 1046">
            <a:extLst>
              <a:ext uri="{FF2B5EF4-FFF2-40B4-BE49-F238E27FC236}">
                <a16:creationId xmlns:a16="http://schemas.microsoft.com/office/drawing/2014/main" id="{D856DDC7-67B6-4134-81F1-46B0EEDD5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39418" y="2400639"/>
            <a:ext cx="402336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4" name="Content Placeholder 1033">
            <a:extLst>
              <a:ext uri="{FF2B5EF4-FFF2-40B4-BE49-F238E27FC236}">
                <a16:creationId xmlns:a16="http://schemas.microsoft.com/office/drawing/2014/main" id="{D90F8C0C-7E60-2A80-A5DA-F2AEC2A91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385" y="2556932"/>
            <a:ext cx="4567427" cy="3318936"/>
          </a:xfrm>
        </p:spPr>
        <p:txBody>
          <a:bodyPr>
            <a:normAutofit/>
          </a:bodyPr>
          <a:lstStyle/>
          <a:p>
            <a:r>
              <a:rPr lang="en-US" sz="1800"/>
              <a:t>What is blockchain?</a:t>
            </a:r>
          </a:p>
          <a:p>
            <a:r>
              <a:rPr lang="en-US" sz="1800"/>
              <a:t>How do NFTs and Crypto currencies work?</a:t>
            </a:r>
          </a:p>
          <a:p>
            <a:r>
              <a:rPr lang="en-US" sz="1800"/>
              <a:t>Why is all this important to us?</a:t>
            </a:r>
          </a:p>
        </p:txBody>
      </p:sp>
      <p:pic>
        <p:nvPicPr>
          <p:cNvPr id="1030" name="Picture 6" descr="Litigation of NFT's and Intellectual Property | Expert Witnesses">
            <a:extLst>
              <a:ext uri="{FF2B5EF4-FFF2-40B4-BE49-F238E27FC236}">
                <a16:creationId xmlns:a16="http://schemas.microsoft.com/office/drawing/2014/main" id="{596998A6-1B8B-C9F6-5FDA-E4D332E17A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7" r="17219" b="2"/>
          <a:stretch/>
        </p:blipFill>
        <p:spPr bwMode="auto">
          <a:xfrm>
            <a:off x="6093447" y="821175"/>
            <a:ext cx="2584054" cy="2494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9" name="Rectangle 1048">
            <a:extLst>
              <a:ext uri="{FF2B5EF4-FFF2-40B4-BE49-F238E27FC236}">
                <a16:creationId xmlns:a16="http://schemas.microsoft.com/office/drawing/2014/main" id="{EBA447FF-73AE-47C6-A742-0E00BCA17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5486" y="821175"/>
            <a:ext cx="2510350" cy="24945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hat is Blockchain Development?">
            <a:extLst>
              <a:ext uri="{FF2B5EF4-FFF2-40B4-BE49-F238E27FC236}">
                <a16:creationId xmlns:a16="http://schemas.microsoft.com/office/drawing/2014/main" id="{87EAFBB7-034A-8CDF-5DAB-CC4DA86454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8" r="17831" b="1"/>
          <a:stretch/>
        </p:blipFill>
        <p:spPr bwMode="auto">
          <a:xfrm>
            <a:off x="8855486" y="821175"/>
            <a:ext cx="2510350" cy="2494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beginner's guide to cryptocurrency | Penn Today">
            <a:extLst>
              <a:ext uri="{FF2B5EF4-FFF2-40B4-BE49-F238E27FC236}">
                <a16:creationId xmlns:a16="http://schemas.microsoft.com/office/drawing/2014/main" id="{B11FCB37-C22D-706A-3B6D-5079A6C96D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26" r="-2" b="16027"/>
          <a:stretch/>
        </p:blipFill>
        <p:spPr bwMode="auto">
          <a:xfrm>
            <a:off x="6093448" y="3453833"/>
            <a:ext cx="5264080" cy="2478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92639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DE443-F6FB-651E-9C22-F35332F56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78CDE96-3C6C-A873-A6C3-7B17F7135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82286BF-8188-DD38-616A-38C1D0577915}"/>
              </a:ext>
            </a:extLst>
          </p:cNvPr>
          <p:cNvSpPr/>
          <p:nvPr/>
        </p:nvSpPr>
        <p:spPr>
          <a:xfrm>
            <a:off x="902207" y="2308350"/>
            <a:ext cx="4408829" cy="3318936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5A8E165-74D7-06E5-4348-FB3FEF106004}"/>
              </a:ext>
            </a:extLst>
          </p:cNvPr>
          <p:cNvSpPr/>
          <p:nvPr/>
        </p:nvSpPr>
        <p:spPr>
          <a:xfrm>
            <a:off x="6254497" y="2308350"/>
            <a:ext cx="4204738" cy="3691617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707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B891D-62BD-872E-32F5-533605736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Crypto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D77AB-8BFA-5F80-5B08-70ECBF315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Digital Currency</a:t>
            </a:r>
          </a:p>
          <a:p>
            <a:r>
              <a:rPr lang="en-US"/>
              <a:t>Powered by a technology called Blockchain</a:t>
            </a:r>
          </a:p>
          <a:p>
            <a:r>
              <a:rPr lang="en-US"/>
              <a:t>Crypto prices is Volatile, the industry is filled with uncertainty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665151C-6154-8A12-21DE-551F9FF5FCF1}"/>
              </a:ext>
            </a:extLst>
          </p:cNvPr>
          <p:cNvSpPr/>
          <p:nvPr/>
        </p:nvSpPr>
        <p:spPr>
          <a:xfrm>
            <a:off x="9219156" y="3760592"/>
            <a:ext cx="2167003" cy="2115276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9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6BCE-A568-0658-90CB-F0B651D7A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Cryptocurrencies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FB4AD-7D1C-95E6-8613-DEA77A03C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Bitcoin</a:t>
            </a:r>
          </a:p>
          <a:p>
            <a:r>
              <a:rPr lang="en-US"/>
              <a:t>Ethereum</a:t>
            </a:r>
          </a:p>
          <a:p>
            <a:r>
              <a:rPr lang="en-US"/>
              <a:t>Dogecoin</a:t>
            </a:r>
          </a:p>
          <a:p>
            <a:r>
              <a:rPr lang="en-US"/>
              <a:t>Cardano</a:t>
            </a:r>
          </a:p>
          <a:p>
            <a:r>
              <a:rPr lang="en-US"/>
              <a:t>Solana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83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5494F-0C6B-3B30-45D5-E45A7E028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85E5B-4E1A-85AE-6DF3-36C549AEB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Continuously growing</a:t>
            </a:r>
          </a:p>
          <a:p>
            <a:r>
              <a:rPr lang="en-US"/>
              <a:t>A digital ledger used to record transactions across computers</a:t>
            </a:r>
          </a:p>
          <a:p>
            <a:r>
              <a:rPr lang="en-US"/>
              <a:t>Contains multiple types of transactions</a:t>
            </a:r>
          </a:p>
          <a:p>
            <a:r>
              <a:rPr lang="en-US"/>
              <a:t>Almost impossible to change the Block’s data</a:t>
            </a:r>
          </a:p>
          <a:p>
            <a:r>
              <a:rPr lang="en-US"/>
              <a:t>Flexible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29094C9-6B62-243B-A1F4-9F07EF9797CA}"/>
              </a:ext>
            </a:extLst>
          </p:cNvPr>
          <p:cNvSpPr/>
          <p:nvPr/>
        </p:nvSpPr>
        <p:spPr>
          <a:xfrm>
            <a:off x="8882743" y="3566160"/>
            <a:ext cx="2704011" cy="301752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20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0CC40-4F91-EF10-0235-27D42BA46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Does Crypto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986F3-722B-6826-2766-6F15704F8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There are more than 2 million cryptocurrencies that are operational</a:t>
            </a:r>
          </a:p>
          <a:p>
            <a:r>
              <a:rPr lang="en-US"/>
              <a:t>Cryptocurrencies are made through mining</a:t>
            </a:r>
          </a:p>
          <a:p>
            <a:r>
              <a:rPr lang="en-US"/>
              <a:t>There are many different types of Cryptocurrency used for different transactions.</a:t>
            </a:r>
          </a:p>
        </p:txBody>
      </p:sp>
    </p:spTree>
    <p:extLst>
      <p:ext uri="{BB962C8B-B14F-4D97-AF65-F5344CB8AC3E}">
        <p14:creationId xmlns:p14="http://schemas.microsoft.com/office/powerpoint/2010/main" val="79250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42D0F-3842-BF5D-7852-56A407F0D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0B200-5216-D7D4-B63C-0C53F9491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Removes Crypto from centralized banks</a:t>
            </a:r>
          </a:p>
          <a:p>
            <a:r>
              <a:rPr lang="en-US"/>
              <a:t>Blockchain is decentralized </a:t>
            </a:r>
          </a:p>
          <a:p>
            <a:r>
              <a:rPr lang="en-US"/>
              <a:t>Some currencies offer owners passive income</a:t>
            </a:r>
          </a:p>
        </p:txBody>
      </p:sp>
    </p:spTree>
    <p:extLst>
      <p:ext uri="{BB962C8B-B14F-4D97-AF65-F5344CB8AC3E}">
        <p14:creationId xmlns:p14="http://schemas.microsoft.com/office/powerpoint/2010/main" val="2694096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5322D-5C84-213F-6F07-584FA7A4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C14CD-7A6C-E1DE-0CDF-89BCF0457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Many currencies are untested</a:t>
            </a:r>
          </a:p>
          <a:p>
            <a:r>
              <a:rPr lang="en-US"/>
              <a:t>Blockchain has not been widely adapted</a:t>
            </a:r>
          </a:p>
          <a:p>
            <a:r>
              <a:rPr lang="en-US"/>
              <a:t>Rapid change in prices</a:t>
            </a:r>
          </a:p>
          <a:p>
            <a:r>
              <a:rPr lang="en-US"/>
              <a:t>Mining takes twice as much power</a:t>
            </a:r>
          </a:p>
          <a:p>
            <a:r>
              <a:rPr lang="en-US"/>
              <a:t>Governments do not know how to handle Crypto</a:t>
            </a:r>
          </a:p>
        </p:txBody>
      </p:sp>
    </p:spTree>
    <p:extLst>
      <p:ext uri="{BB962C8B-B14F-4D97-AF65-F5344CB8AC3E}">
        <p14:creationId xmlns:p14="http://schemas.microsoft.com/office/powerpoint/2010/main" val="1960190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NFTs, Their Purpose, and How They Create Value | by Rehman Deraiya |  Coinmonks | Medium">
            <a:extLst>
              <a:ext uri="{FF2B5EF4-FFF2-40B4-BE49-F238E27FC236}">
                <a16:creationId xmlns:a16="http://schemas.microsoft.com/office/drawing/2014/main" id="{A2E7D489-C8EC-615A-0F6F-A178E2A81E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7" b="60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469693-11BC-99B0-D0E2-1218CC974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are NFTs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83EB-8D5A-1F4F-109C-6AB9F2BE6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NFT (Non-fungible Tokens)</a:t>
            </a:r>
          </a:p>
          <a:p>
            <a:r>
              <a:rPr lang="en-US">
                <a:solidFill>
                  <a:srgbClr val="FFFFFF"/>
                </a:solidFill>
              </a:rPr>
              <a:t>Non-fungible meaning you can’t interchange the NFT </a:t>
            </a:r>
          </a:p>
          <a:p>
            <a:pPr>
              <a:buSzPct val="114999"/>
            </a:pPr>
            <a:r>
              <a:rPr lang="en-US">
                <a:solidFill>
                  <a:srgbClr val="FFFFFF"/>
                </a:solidFill>
              </a:rPr>
              <a:t>Each NFT is unique and is stored on the blockchain</a:t>
            </a:r>
          </a:p>
          <a:p>
            <a:pPr>
              <a:buSzPct val="114999"/>
            </a:pPr>
            <a:r>
              <a:rPr lang="en-US">
                <a:solidFill>
                  <a:srgbClr val="FFFFFF"/>
                </a:solidFill>
              </a:rPr>
              <a:t>NFTs are a piece of digital art that anyone can create</a:t>
            </a:r>
          </a:p>
          <a:p>
            <a:pPr>
              <a:buSzPct val="114999"/>
            </a:pPr>
            <a:r>
              <a:rPr lang="en-US">
                <a:solidFill>
                  <a:srgbClr val="FFFFFF"/>
                </a:solidFill>
              </a:rPr>
              <a:t>Are a way of allowing people to “officially” own digital art</a:t>
            </a:r>
          </a:p>
        </p:txBody>
      </p:sp>
    </p:spTree>
    <p:extLst>
      <p:ext uri="{BB962C8B-B14F-4D97-AF65-F5344CB8AC3E}">
        <p14:creationId xmlns:p14="http://schemas.microsoft.com/office/powerpoint/2010/main" val="2936278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{B39C65F1-A0BC-2E4D-AC0F-8843725D5582}tf10001064</Template>
  <TotalTime>0</TotalTime>
  <Words>872</Words>
  <Application>Microsoft Office PowerPoint</Application>
  <PresentationFormat>Widescreen</PresentationFormat>
  <Paragraphs>115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Garamond</vt:lpstr>
      <vt:lpstr>Organic</vt:lpstr>
      <vt:lpstr>Cryptocurrencies &amp; NFTs</vt:lpstr>
      <vt:lpstr>Introduction</vt:lpstr>
      <vt:lpstr>What is Crypto</vt:lpstr>
      <vt:lpstr>Types of Cryptocurrencies</vt:lpstr>
      <vt:lpstr>Blockchain</vt:lpstr>
      <vt:lpstr>Why Does Crypto Work</vt:lpstr>
      <vt:lpstr>Pros </vt:lpstr>
      <vt:lpstr>Cons</vt:lpstr>
      <vt:lpstr>What are NFTs</vt:lpstr>
      <vt:lpstr>Types of NFTs</vt:lpstr>
      <vt:lpstr>About NFTs</vt:lpstr>
      <vt:lpstr>ERC-721(Ethereum Request for Comments 721) Standard</vt:lpstr>
      <vt:lpstr>Smart Contracts</vt:lpstr>
      <vt:lpstr>Why use Smart Contracts?</vt:lpstr>
      <vt:lpstr>The Dark Side of Crypto/NFTs: Understanding Scam Risks</vt:lpstr>
      <vt:lpstr>Logan Paul’s Crypto Zoo Pump-and-Dump Scam</vt:lpstr>
      <vt:lpstr>Decentralized Finance(DeFi)</vt:lpstr>
      <vt:lpstr>Pros of DeFi</vt:lpstr>
      <vt:lpstr>Sources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Sandman, Ethan</dc:creator>
  <cp:lastModifiedBy>Perches, Carlos</cp:lastModifiedBy>
  <cp:revision>1</cp:revision>
  <dcterms:created xsi:type="dcterms:W3CDTF">2024-01-11T18:47:28Z</dcterms:created>
  <dcterms:modified xsi:type="dcterms:W3CDTF">2024-01-25T19:03:54Z</dcterms:modified>
</cp:coreProperties>
</file>